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sldIdLst>
    <p:sldId id="256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515600"/>
              <a:gd name="ODFBottom" fmla="val 5915024"/>
              <a:gd name="ODFWidth" fmla="val 10515600"/>
              <a:gd name="ODFHeight" fmla="val 5915024"/>
            </a:gdLst>
            <a:ahLst/>
            <a:cxnLst/>
            <a:rect l="OXMLTextRectL" t="OXMLTextRectT" r="OXMLTextRectR" b="OXMLTextRect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defPPr/>
            <a:lvl1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1200" b="0">
                <a:solidFill>
                  <a:srgbClr val="154076"/>
                </a:solidFill>
              </a:defRPr>
            </a:lvl1pPr>
          </a:lstStyle>
          <a:p>
            <a:r>
              <a:t>Вставить изображение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34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208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2/16/22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pic>
        <p:nvPicPr>
          <p:cNvPr id="8" name="Shape 8"/>
          <p:cNvPicPr/>
          <p:nvPr/>
        </p:nvPicPr>
        <p:blipFill>
          <a:blip r:embed="rId7"/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10" name="Shape 10"/>
          <p:cNvPicPr/>
          <p:nvPr/>
        </p:nvPicPr>
        <p:blipFill>
          <a:blip r:embed="rId8"/>
          <a:stretch/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60" r:id="rId4"/>
    <p:sldLayoutId id="2147483661" r:id="rId5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Montserrat"/>
          <a:ea typeface="Montserrat"/>
          <a:cs typeface="Montserrat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3000" b="-13000"/>
          </a:stretch>
        </a:blipFill>
        <a:effectLst/>
      </p:bgPr>
    </p:bg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5176518" y="6385392"/>
            <a:ext cx="1838966" cy="27699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spc="300">
                <a:solidFill>
                  <a:schemeClr val="bg1"/>
                </a:solidFill>
              </a:rPr>
              <a:t>НИУ МГСУ 2022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745195" y="2891671"/>
            <a:ext cx="5626605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38.04.02</a:t>
            </a:r>
            <a:b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МЕНЕДЖМЕНТ</a:t>
            </a:r>
            <a:endParaRPr lang="ru-RU" sz="4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828354" y="3964110"/>
            <a:ext cx="911787" cy="369332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магистерская программа</a:t>
            </a:r>
          </a:p>
          <a:p>
            <a:endParaRPr lang="ru-RU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ФИНАНСОВЫЙ МЕНЕДЖМЕНТ НА ПРЕДПРИЯТИЯХ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ИНВЕСТИЦИОННО-СТРОИТЕЛЬНОЙ СФЕРЫ (ИСС)</a:t>
            </a:r>
            <a:endParaRPr lang="ru-RU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9" name="Shape 49"/>
          <p:cNvPicPr/>
          <p:nvPr/>
        </p:nvPicPr>
        <p:blipFill>
          <a:blip r:embed="rId2"/>
          <a:stretch/>
        </p:blipFill>
        <p:spPr>
          <a:xfrm>
            <a:off x="828354" y="615552"/>
            <a:ext cx="2479918" cy="974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96257-A7B2-4B30-BFF3-6BD272FC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6" r="29836"/>
          <a:stretch>
            <a:fillRect/>
          </a:stretch>
        </p:blipFill>
        <p:spPr>
          <a:xfrm>
            <a:off x="8968966" y="0"/>
            <a:ext cx="32230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712B24F-F468-4A4A-AA06-1CD2FA30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37" y="1367052"/>
            <a:ext cx="3719966" cy="27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39" y="-7465"/>
            <a:ext cx="11744487" cy="10984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Финансовый менеджмент на предприятиях </a:t>
            </a: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</a:t>
            </a:r>
            <a:r>
              <a:rPr lang="ru-RU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актуально и </a:t>
            </a: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выгодно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2C708-6B2B-4D59-8B6F-5305757B72A4}"/>
              </a:ext>
            </a:extLst>
          </p:cNvPr>
          <p:cNvSpPr txBox="1"/>
          <p:nvPr/>
        </p:nvSpPr>
        <p:spPr>
          <a:xfrm>
            <a:off x="3340359" y="1394357"/>
            <a:ext cx="504147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XXI веке одним из основных приоритетов общественного развития становится приобретение знаний, профессиональное обучение. Интеллектуализация общественного труда в XXI в. диктует новые требования к организации профессионального образования и обучения кадров, а, следовательно, и к топ-менеджерам, которые обучаются на профиле «Финансовый менеджмент на предприятиях ИСС».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0D1F7-5085-402D-9DFD-8A640BC8AF8E}"/>
              </a:ext>
            </a:extLst>
          </p:cNvPr>
          <p:cNvSpPr txBox="1"/>
          <p:nvPr/>
        </p:nvSpPr>
        <p:spPr>
          <a:xfrm>
            <a:off x="232859" y="4394531"/>
            <a:ext cx="1186894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По мере того, как искусственный интеллект неуклонно вытесняет профессии, связанные с механической и рутинной работой, спрос на умение анализировать, делать выводы, прогнозировать и предлагать необычные решения, растёт. Действительно, программа с правильно заданным алгоритмом может прекрасно обработать имеющиеся данные и даже выдать примерный прогноз того, как ситуация будет развиваться дальше – при прежних условиях.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16C2218-3BFD-467E-B2F9-B673F411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9" y="1156069"/>
            <a:ext cx="3107500" cy="22729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6D46E-CDE1-4D2C-8638-3F3C1A90AA4D}"/>
              </a:ext>
            </a:extLst>
          </p:cNvPr>
          <p:cNvSpPr txBox="1"/>
          <p:nvPr/>
        </p:nvSpPr>
        <p:spPr>
          <a:xfrm>
            <a:off x="232859" y="3361940"/>
            <a:ext cx="8371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/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B6C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Современный менеджер высшего звена должен осуществлять квалифицированное управление деятельностью всего строительного предприятия, принимать решения, непосредственно влияющие на судьбу компании, ее развитие, положение и восприятие на рынке.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80057-9D3E-459D-AF17-C54BCA8D85DD}"/>
              </a:ext>
            </a:extLst>
          </p:cNvPr>
          <p:cNvSpPr txBox="1"/>
          <p:nvPr/>
        </p:nvSpPr>
        <p:spPr>
          <a:xfrm>
            <a:off x="232859" y="5522982"/>
            <a:ext cx="11706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Но вряд ли она способна сообразить, как можно изменить эти условия и маловероятно, что сумеет предложить направление стратегического развития фирмы, не заложенное изначально в базу данных. Умение использовать изменения рынка, всё время оставаясь на гребне успеха, к счастью, не доступно искусственному интеллекту, а вот магистрам в области финансового менеджмента это не составит большого труда.</a:t>
            </a:r>
          </a:p>
        </p:txBody>
      </p:sp>
      <p:sp>
        <p:nvSpPr>
          <p:cNvPr id="14" name="Shape 57"/>
          <p:cNvSpPr/>
          <p:nvPr/>
        </p:nvSpPr>
        <p:spPr>
          <a:xfrm>
            <a:off x="718366" y="1069189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424429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653144" y="411529"/>
            <a:ext cx="11154300" cy="65766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знаний и профессиональные компетенции: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2999459" y="1253309"/>
            <a:ext cx="8424807" cy="546970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управлять организациями, подразделениями, группами (командами) сотрудников, проектами и сетями;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готовностью руководить коллективом в сфере своей  профессиональной деятельности, толерантно воспринимая социальные, этнические, конфессиональные и культурные различия;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разрабатывать корпоративную стратегию, программы организационного развития и изменений и обеспечивать их реализацию;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использовать современные методы управления корпоративными финансами для решения стратегических задач;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использовать количественные и качественные методы для проведения прикладных исследований и управления бизнес-процессами, готовить аналитические материалы по результатам их применения;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использовать современные методы управления корпоративными финансами для решения стратегических задач;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проводить самостоятельные исследования, обосновывать актуальность и практическую значимость избранной  темы научного исследования;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владением методами экономического и стратегического анализа поведения экономических агентов и рынков в глобальной среде;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готовностью к применению эффективных схем финансирования инвестиционных, инновационных и социально-ориентированных проектов;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к управлению финансовыми отношениями при реализации  инвестиционно-строительных проектов;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способностью применять и адаптировать базовые положения </a:t>
            </a:r>
          </a:p>
          <a:p>
            <a:pPr algn="just">
              <a:spcBef>
                <a:spcPts val="0"/>
              </a:spcBef>
            </a:pPr>
            <a:r>
              <a:rPr lang="ru-RU" sz="15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управления стоимостью бизнеса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91B0EF-BF88-41DF-8F43-4915E50FE0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986" r="34986"/>
          <a:stretch>
            <a:fillRect/>
          </a:stretch>
        </p:blipFill>
        <p:spPr>
          <a:xfrm>
            <a:off x="210876" y="1288007"/>
            <a:ext cx="2568600" cy="5435010"/>
          </a:xfrm>
          <a:prstGeom prst="rect">
            <a:avLst/>
          </a:prstGeom>
        </p:spPr>
      </p:pic>
      <p:sp>
        <p:nvSpPr>
          <p:cNvPr id="6" name="Shape 57"/>
          <p:cNvSpPr/>
          <p:nvPr/>
        </p:nvSpPr>
        <p:spPr>
          <a:xfrm>
            <a:off x="718366" y="1069189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8564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6" y="161077"/>
            <a:ext cx="11160125" cy="10984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Работодатели и </a:t>
            </a: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вакансии</a:t>
            </a:r>
            <a:endParaRPr lang="ru-RU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E1A3958E-BA76-4823-8290-022E3019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20" y="819326"/>
            <a:ext cx="2089821" cy="11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1557BA-9766-40CD-8C2A-912FF7B36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97" y="2874329"/>
            <a:ext cx="2117492" cy="9723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B868D6-09AB-4EF9-978C-3F24F71D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638" y="3653398"/>
            <a:ext cx="2591176" cy="199935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6" name="Объект 2">
            <a:extLst>
              <a:ext uri="{FF2B5EF4-FFF2-40B4-BE49-F238E27FC236}">
                <a16:creationId xmlns:a16="http://schemas.microsoft.com/office/drawing/2014/main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33915" y="1289899"/>
            <a:ext cx="610170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Выпускник профиля «Финансовый менеджмент на предприятиях ИСС» найдет работу в отраслевых и других производственных предприятиях, в инвестиционно-строительных, девелоперских и эксплуатирующих организациях, финансово-аналитических компаниях, а также предприятиях любой отраслевой направленности, реализующих собственные строительные проекты.</a:t>
            </a:r>
          </a:p>
          <a:p>
            <a:pPr indent="354013"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DB966-CED8-49B0-8527-0CB9CC7E6669}"/>
              </a:ext>
            </a:extLst>
          </p:cNvPr>
          <p:cNvSpPr txBox="1"/>
          <p:nvPr/>
        </p:nvSpPr>
        <p:spPr>
          <a:xfrm>
            <a:off x="515303" y="3809532"/>
            <a:ext cx="7257068" cy="283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проекта/бизнеса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Координатор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Финансовый директор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Антикризисный управляющий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HR-Директор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Директор по развитию бизнеса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Директор по привлечению инвестиций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Менеджер по привлечению инвестиций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 по стратегии и инвестициям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Главный специалист отдела контроля и анализа инвестиций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Собственник бизнеса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CD2141E-8A34-421B-A532-82DDC5C3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99" y="3582590"/>
            <a:ext cx="2249013" cy="149934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1BF6E2-0977-441A-968D-4447AAC6F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7" y="1048555"/>
            <a:ext cx="1632203" cy="16914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1E0F71-B508-4210-B567-9CDDCF60D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72" y="2517752"/>
            <a:ext cx="1074266" cy="10742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3C8CBDA-B11C-4EDA-AAD5-E4E28290EE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8" b="29030"/>
          <a:stretch/>
        </p:blipFill>
        <p:spPr>
          <a:xfrm>
            <a:off x="8508947" y="2038412"/>
            <a:ext cx="1875664" cy="88208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A1CEBF4-657D-4645-8724-7756A6104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6862" y="5759235"/>
            <a:ext cx="3001951" cy="990002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A2DB4FA4-DCFE-453A-B4AE-BA52241F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924" y="1440886"/>
            <a:ext cx="1990076" cy="9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73871E-ACEE-4ADD-A57E-01FF045CCEE3}"/>
              </a:ext>
            </a:extLst>
          </p:cNvPr>
          <p:cNvSpPr txBox="1"/>
          <p:nvPr/>
        </p:nvSpPr>
        <p:spPr>
          <a:xfrm>
            <a:off x="568137" y="3201479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Перечень</a:t>
            </a:r>
            <a:r>
              <a:rPr lang="ru-RU" sz="1600" b="1" dirty="0">
                <a:solidFill>
                  <a:srgbClr val="4D4D4D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вакансий: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D5655A-23E0-4810-AFA1-70A0956651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863" y="717833"/>
            <a:ext cx="1052438" cy="327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EC3AFB-F365-4583-BB0D-02F35CA00D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1" y="2966242"/>
            <a:ext cx="1662692" cy="8030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7CCC77-BD5D-4A3A-8CCB-65D8B5DA32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83" y="5207866"/>
            <a:ext cx="1430380" cy="14303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768DA3-EE0E-42D7-BCF1-0035B0E409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1" y="3698805"/>
            <a:ext cx="1034761" cy="1034761"/>
          </a:xfrm>
          <a:prstGeom prst="rect">
            <a:avLst/>
          </a:prstGeom>
        </p:spPr>
      </p:pic>
      <p:sp>
        <p:nvSpPr>
          <p:cNvPr id="19" name="Shape 57"/>
          <p:cNvSpPr/>
          <p:nvPr/>
        </p:nvSpPr>
        <p:spPr>
          <a:xfrm>
            <a:off x="718366" y="1069189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109425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5" y="0"/>
            <a:ext cx="10622329" cy="10984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еречень вступительных испытаний и формы обучения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3404" y="5446190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     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5235" y="5446189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 года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2596D-EBB3-40E8-845C-666EE6ADD13F}"/>
              </a:ext>
            </a:extLst>
          </p:cNvPr>
          <p:cNvSpPr txBox="1"/>
          <p:nvPr/>
        </p:nvSpPr>
        <p:spPr>
          <a:xfrm>
            <a:off x="515932" y="1496318"/>
            <a:ext cx="11026033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Магистерский экзамен по совокупности программ 38.04.02 проводится с использованием 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КОМПЬЮТЕРНОГО ТЕСТИРОВАНИЯ 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с выбором варианта ответа.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F05EB-BD31-44A2-9B35-9286483E0399}"/>
              </a:ext>
            </a:extLst>
          </p:cNvPr>
          <p:cNvSpPr txBox="1"/>
          <p:nvPr/>
        </p:nvSpPr>
        <p:spPr>
          <a:xfrm>
            <a:off x="535374" y="2563643"/>
            <a:ext cx="11121244" cy="1338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Минимальное количество баллов, подтверждающее успешное прохождение вступительного испытания составляет: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 баллов 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- на места по договорам об оказании </a:t>
            </a:r>
            <a:r>
              <a:rPr lang="ru-RU" sz="2200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платных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образовательных услуг;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 баллов 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- на места в рамках контрольных цифр приема за счет </a:t>
            </a:r>
            <a:r>
              <a:rPr lang="ru-RU" sz="2200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бюджетных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 ассигнований федерального бюджета.</a:t>
            </a:r>
          </a:p>
        </p:txBody>
      </p:sp>
      <p:sp>
        <p:nvSpPr>
          <p:cNvPr id="9" name="Shape 57"/>
          <p:cNvSpPr/>
          <p:nvPr/>
        </p:nvSpPr>
        <p:spPr>
          <a:xfrm>
            <a:off x="717785" y="1098456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4570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21" y="95160"/>
            <a:ext cx="10515600" cy="1325562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Контакты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093639"/>
            <a:ext cx="1028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Кафедра «Менеджмент и инновации»: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Тел.: +7 (495) 651-81-82, +7 (495) 2587-49-14 (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вн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30-34)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42922"/>
            <a:ext cx="1028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Ответственный за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профориентационную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деятельность  Института ЭУКСН: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Судакова Анна  Александровна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Тел.: 7 (495) 287-49-17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вн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30-03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моб. тел. 8(900)143-08-30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357316" y="1153538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76500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15</TotalTime>
  <Words>564</Words>
  <Application>Microsoft Office PowerPoint</Application>
  <DocSecurity>0</DocSecurity>
  <PresentationFormat>Широкоэкранный</PresentationFormat>
  <Paragraphs>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 Narrow</vt:lpstr>
      <vt:lpstr>Montserrat</vt:lpstr>
      <vt:lpstr>Raleway</vt:lpstr>
      <vt:lpstr>Raleway Light</vt:lpstr>
      <vt:lpstr>Times New Roman</vt:lpstr>
      <vt:lpstr>Verdana</vt:lpstr>
      <vt:lpstr>Wingdings</vt:lpstr>
      <vt:lpstr>Office Theme</vt:lpstr>
      <vt:lpstr>1_Office Theme</vt:lpstr>
      <vt:lpstr>Презентация PowerPoint</vt:lpstr>
      <vt:lpstr>Финансовый менеджмент на предприятиях  ИСС - это актуально и выгодно</vt:lpstr>
      <vt:lpstr>Области знаний и профессиональные компетенции:</vt:lpstr>
      <vt:lpstr>Работодатели и вакансии</vt:lpstr>
      <vt:lpstr>Перечень вступительных испытаний и формы обучения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8</cp:revision>
  <dcterms:modified xsi:type="dcterms:W3CDTF">2022-06-22T19:08:16Z</dcterms:modified>
</cp:coreProperties>
</file>